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257" r:id="rId5"/>
    <p:sldId id="274" r:id="rId6"/>
    <p:sldId id="273" r:id="rId7"/>
    <p:sldId id="272" r:id="rId8"/>
    <p:sldId id="298" r:id="rId9"/>
    <p:sldId id="269" r:id="rId10"/>
    <p:sldId id="306" r:id="rId11"/>
    <p:sldId id="270" r:id="rId12"/>
    <p:sldId id="259" r:id="rId13"/>
    <p:sldId id="261" r:id="rId14"/>
    <p:sldId id="262" r:id="rId15"/>
    <p:sldId id="279" r:id="rId16"/>
    <p:sldId id="291" r:id="rId17"/>
    <p:sldId id="295" r:id="rId18"/>
    <p:sldId id="296" r:id="rId19"/>
    <p:sldId id="305" r:id="rId20"/>
    <p:sldId id="299" r:id="rId21"/>
    <p:sldId id="300" r:id="rId22"/>
    <p:sldId id="301" r:id="rId23"/>
    <p:sldId id="302" r:id="rId24"/>
    <p:sldId id="303" r:id="rId25"/>
    <p:sldId id="304" r:id="rId26"/>
    <p:sldId id="290" r:id="rId27"/>
    <p:sldId id="292" r:id="rId28"/>
    <p:sldId id="294" r:id="rId29"/>
    <p:sldId id="281" r:id="rId30"/>
    <p:sldId id="280" r:id="rId31"/>
    <p:sldId id="293" r:id="rId32"/>
    <p:sldId id="282" r:id="rId33"/>
    <p:sldId id="283" r:id="rId34"/>
    <p:sldId id="297" r:id="rId35"/>
    <p:sldId id="284" r:id="rId36"/>
    <p:sldId id="285" r:id="rId37"/>
    <p:sldId id="286" r:id="rId38"/>
    <p:sldId id="288" r:id="rId39"/>
    <p:sldId id="287" r:id="rId40"/>
    <p:sldId id="289" r:id="rId41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2019/12/29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2019/12/29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9937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0676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8697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229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27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0757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5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899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888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fustyles/webduino/blob/master/CustomBlock.txt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j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tensorflow/tfjs-model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25945;&#23416;&#36681;&#27284;&#36575;&#39636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coco-ssd/src/classes.ts" TargetMode="External"/><Relationship Id="rId4" Type="http://schemas.openxmlformats.org/officeDocument/2006/relationships/hyperlink" Target="https://fustyles.github.io/webduino/TensorFlow/ObjectDetection_video/ObjectDetection_video_coco-ssd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ObjectDetection_image/ObjectDetection_image_mobilene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ensorflow/tfjs-models/blob/master/mobilenet/src/imagenet_classes.ts" TargetMode="External"/><Relationship Id="rId4" Type="http://schemas.openxmlformats.org/officeDocument/2006/relationships/hyperlink" Target="https://fustyles.github.io/webduino/TensorFlow/ObjectDetection_video/ObjectDetection_video_mobilene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PoseDetection_image/PoseDetection_imag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styles.github.io/webduino/TensorFlow/PoseDetection_video/PoseDetection_video_multi.html" TargetMode="External"/><Relationship Id="rId5" Type="http://schemas.openxmlformats.org/officeDocument/2006/relationships/hyperlink" Target="https://fustyles.github.io/webduino/TensorFlow/PoseDetection_video/PoseDetection_video.html" TargetMode="External"/><Relationship Id="rId4" Type="http://schemas.openxmlformats.org/officeDocument/2006/relationships/hyperlink" Target="https://fustyles.github.io/webduino/TensorFlow/PoseDetection_image/PoseDetection_image_multi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BodyPix_image/BodyPix_imag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BodyPix_video/BodyPix_vide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TensorFlow/DigitRecognition_knn-classifier/DigitRecognition_knn-classifier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ustyles.github.io/webduino/TensorFlow/VideoRecognition_knn-classifier/VideoRecognition_knn-classifi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268760"/>
            <a:ext cx="9145016" cy="52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4063" y="548680"/>
            <a:ext cx="10801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自訂</a:t>
            </a:r>
            <a:r>
              <a:rPr lang="zh-TW" altLang="en-US" sz="2800" dirty="0" smtClean="0"/>
              <a:t>積木範例 </a:t>
            </a:r>
            <a:endParaRPr lang="en-US" altLang="zh-TW" sz="2800" dirty="0" smtClean="0"/>
          </a:p>
          <a:p>
            <a:r>
              <a:rPr lang="en-US" altLang="zh-TW" sz="2800" dirty="0" smtClean="0">
                <a:hlinkClick r:id="rId2"/>
              </a:rPr>
              <a:t>https</a:t>
            </a:r>
            <a:r>
              <a:rPr lang="en-US" altLang="zh-TW" sz="2800" dirty="0">
                <a:hlinkClick r:id="rId2"/>
              </a:rPr>
              <a:t>://</a:t>
            </a:r>
            <a:r>
              <a:rPr lang="en-US" altLang="zh-TW" sz="2800" dirty="0" err="1" smtClean="0">
                <a:hlinkClick r:id="rId2"/>
              </a:rPr>
              <a:t>github.com</a:t>
            </a:r>
            <a:r>
              <a:rPr lang="en-US" altLang="zh-TW" sz="2800" dirty="0" smtClean="0">
                <a:hlinkClick r:id="rId2"/>
              </a:rPr>
              <a:t>/</a:t>
            </a:r>
            <a:r>
              <a:rPr lang="en-US" altLang="zh-TW" sz="2800" dirty="0" err="1" smtClean="0">
                <a:hlinkClick r:id="rId2"/>
              </a:rPr>
              <a:t>fustyles</a:t>
            </a:r>
            <a:r>
              <a:rPr lang="en-US" altLang="zh-TW" sz="2800" dirty="0" smtClean="0">
                <a:hlinkClick r:id="rId2"/>
              </a:rPr>
              <a:t>/</a:t>
            </a:r>
            <a:r>
              <a:rPr lang="en-US" altLang="zh-TW" sz="2800" dirty="0" err="1" smtClean="0">
                <a:hlinkClick r:id="rId2"/>
              </a:rPr>
              <a:t>webduino</a:t>
            </a:r>
            <a:r>
              <a:rPr lang="en-US" altLang="zh-TW" sz="2800" dirty="0" smtClean="0">
                <a:hlinkClick r:id="rId2"/>
              </a:rPr>
              <a:t>/blob/master/</a:t>
            </a:r>
            <a:r>
              <a:rPr lang="en-US" altLang="zh-TW" sz="2800" dirty="0" err="1" smtClean="0">
                <a:hlinkClick r:id="rId2"/>
              </a:rPr>
              <a:t>CustomBlock.txt</a:t>
            </a:r>
            <a:endParaRPr lang="en-US" altLang="zh-TW" sz="2800" dirty="0" smtClean="0"/>
          </a:p>
          <a:p>
            <a:r>
              <a:rPr lang="zh-TW" altLang="en-US" sz="2800" dirty="0" smtClean="0">
                <a:solidFill>
                  <a:srgbClr val="FFC000"/>
                </a:solidFill>
              </a:rPr>
              <a:t>雲端平台搜尋 「</a:t>
            </a:r>
            <a:r>
              <a:rPr lang="zh-TW" altLang="en-US" sz="2800" dirty="0">
                <a:solidFill>
                  <a:srgbClr val="FFC000"/>
                </a:solidFill>
              </a:rPr>
              <a:t>自訂積木</a:t>
            </a:r>
            <a:r>
              <a:rPr lang="zh-TW" altLang="en-US" sz="2800" dirty="0" smtClean="0">
                <a:solidFill>
                  <a:srgbClr val="FFC000"/>
                </a:solidFill>
              </a:rPr>
              <a:t>」</a:t>
            </a:r>
            <a:endParaRPr lang="pt-BR" altLang="zh-TW" sz="2800" dirty="0">
              <a:solidFill>
                <a:srgbClr val="FFC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499" y="2087835"/>
            <a:ext cx="100298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6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764704"/>
            <a:ext cx="10009112" cy="5688632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sz="3500" dirty="0" err="1" smtClean="0"/>
              <a:t>Tensorflow.js</a:t>
            </a:r>
            <a:r>
              <a:rPr lang="en-US" altLang="zh-TW" sz="3500" dirty="0" smtClean="0"/>
              <a:t>(</a:t>
            </a:r>
            <a:r>
              <a:rPr lang="en-US" altLang="zh-TW" sz="3500" dirty="0" err="1" smtClean="0"/>
              <a:t>tfjs</a:t>
            </a:r>
            <a:r>
              <a:rPr lang="en-US" altLang="zh-TW" sz="3500" dirty="0" smtClean="0"/>
              <a:t>)</a:t>
            </a:r>
            <a:r>
              <a:rPr lang="zh-TW" altLang="en-US" sz="3500" dirty="0" smtClean="0"/>
              <a:t>介紹</a:t>
            </a:r>
            <a:r>
              <a:rPr lang="en-US" altLang="zh-TW" sz="3500" dirty="0" smtClean="0"/>
              <a:t/>
            </a:r>
            <a:br>
              <a:rPr lang="en-US" altLang="zh-TW" sz="3500" dirty="0" smtClean="0"/>
            </a:br>
            <a:r>
              <a:rPr lang="en-US" altLang="zh-TW" sz="3600" dirty="0">
                <a:hlinkClick r:id="rId3"/>
              </a:rPr>
              <a:t>https://</a:t>
            </a:r>
            <a:r>
              <a:rPr lang="en-US" altLang="zh-TW" sz="3600" dirty="0" err="1">
                <a:hlinkClick r:id="rId3"/>
              </a:rPr>
              <a:t>www.tensorflow.org</a:t>
            </a:r>
            <a:r>
              <a:rPr lang="en-US" altLang="zh-TW" sz="3600" dirty="0">
                <a:hlinkClick r:id="rId3"/>
              </a:rPr>
              <a:t>/</a:t>
            </a:r>
            <a:r>
              <a:rPr lang="en-US" altLang="zh-TW" sz="3600" dirty="0" err="1">
                <a:hlinkClick r:id="rId3"/>
              </a:rPr>
              <a:t>js</a:t>
            </a:r>
            <a:r>
              <a:rPr lang="en-US" altLang="zh-TW" sz="3600" dirty="0" smtClean="0">
                <a:hlinkClick r:id="rId3"/>
              </a:rPr>
              <a:t>/</a:t>
            </a:r>
            <a:endParaRPr lang="en-US" altLang="zh-TW" sz="3600" dirty="0" smtClean="0"/>
          </a:p>
          <a:p>
            <a:pPr marL="0" indent="0">
              <a:buNone/>
            </a:pP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 err="1"/>
              <a:t>Tensorflow.js</a:t>
            </a:r>
            <a:r>
              <a:rPr lang="zh-TW" altLang="en-US" sz="3500" dirty="0"/>
              <a:t>已訓練模型</a:t>
            </a:r>
            <a:endParaRPr lang="en-US" altLang="zh-TW" sz="3500" dirty="0"/>
          </a:p>
          <a:p>
            <a:pPr marL="0" indent="0">
              <a:buNone/>
            </a:pPr>
            <a:r>
              <a:rPr lang="en-US" altLang="zh-TW" sz="3500" dirty="0">
                <a:hlinkClick r:id="rId4"/>
              </a:rPr>
              <a:t>https://</a:t>
            </a:r>
            <a:r>
              <a:rPr lang="en-US" altLang="zh-TW" sz="3500" dirty="0" err="1" smtClean="0">
                <a:hlinkClick r:id="rId4"/>
              </a:rPr>
              <a:t>github.com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tensorflow</a:t>
            </a:r>
            <a:r>
              <a:rPr lang="en-US" altLang="zh-TW" sz="3500" dirty="0" smtClean="0">
                <a:hlinkClick r:id="rId4"/>
              </a:rPr>
              <a:t>/</a:t>
            </a:r>
            <a:r>
              <a:rPr lang="en-US" altLang="zh-TW" sz="3500" dirty="0" err="1" smtClean="0">
                <a:hlinkClick r:id="rId4"/>
              </a:rPr>
              <a:t>tfjs</a:t>
            </a:r>
            <a:r>
              <a:rPr lang="en-US" altLang="zh-TW" sz="3500" dirty="0" smtClean="0">
                <a:hlinkClick r:id="rId4"/>
              </a:rPr>
              <a:t>-models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180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(coco-</a:t>
            </a:r>
            <a:r>
              <a:rPr lang="en-US" altLang="zh-TW" dirty="0" err="1">
                <a:solidFill>
                  <a:srgbClr val="FFC000"/>
                </a:solidFill>
              </a:rPr>
              <a:t>ssd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 action="ppaction://hlinkfile"/>
              </a:rPr>
              <a:t>https://</a:t>
            </a:r>
            <a:r>
              <a:rPr lang="en-US" altLang="zh-TW" dirty="0" err="1">
                <a:hlinkClick r:id="rId3" action="ppaction://hlinkfile"/>
              </a:rPr>
              <a:t>fustyles.github.io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webduino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TensorFlow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</a:t>
            </a:r>
            <a:r>
              <a:rPr lang="en-US" altLang="zh-TW" dirty="0">
                <a:hlinkClick r:id="rId3" action="ppaction://hlinkfile"/>
              </a:rPr>
              <a:t>/</a:t>
            </a:r>
            <a:r>
              <a:rPr lang="en-US" altLang="zh-TW" dirty="0" err="1">
                <a:hlinkClick r:id="rId3" action="ppaction://hlinkfile"/>
              </a:rPr>
              <a:t>ObjectDetection_image_coco-ssd.html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ObjectDetection_video_coco-ssd.html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-models/blob/master/coco-</a:t>
            </a:r>
            <a:r>
              <a:rPr lang="en-US" altLang="zh-TW" dirty="0" err="1" smtClean="0">
                <a:hlinkClick r:id="rId5"/>
              </a:rPr>
              <a:t>ssd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59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76672"/>
            <a:ext cx="9145016" cy="6192688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物件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>
                <a:solidFill>
                  <a:srgbClr val="FFC000"/>
                </a:solidFill>
              </a:rPr>
              <a:t>(</a:t>
            </a:r>
            <a:r>
              <a:rPr lang="en-US" altLang="zh-TW" dirty="0" err="1">
                <a:solidFill>
                  <a:srgbClr val="FFC000"/>
                </a:solidFill>
              </a:rPr>
              <a:t>mobilenet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ObjectDetection_image_mobilenet.html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 </a:t>
            </a:r>
            <a:r>
              <a:rPr lang="en-US" altLang="zh-TW" dirty="0"/>
              <a:t>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ObjectDetection_video_mobilenet.html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可辨識物件列表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tensorflow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tfjs</a:t>
            </a:r>
            <a:r>
              <a:rPr lang="en-US" altLang="zh-TW" dirty="0" smtClean="0">
                <a:hlinkClick r:id="rId5"/>
              </a:rPr>
              <a:t>-models/blob/master/</a:t>
            </a:r>
            <a:r>
              <a:rPr lang="en-US" altLang="zh-TW" dirty="0" err="1" smtClean="0">
                <a:hlinkClick r:id="rId5"/>
              </a:rPr>
              <a:t>mobilenet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src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imagenet_classes.ts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415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404664"/>
            <a:ext cx="9145016" cy="6264696"/>
          </a:xfrm>
        </p:spPr>
        <p:txBody>
          <a:bodyPr rtlCol="0"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rgbClr val="FFC000"/>
                </a:solidFill>
              </a:rPr>
              <a:t>姿態</a:t>
            </a:r>
            <a:r>
              <a:rPr lang="zh-TW" altLang="en-US" dirty="0">
                <a:solidFill>
                  <a:srgbClr val="FFC000"/>
                </a:solidFill>
              </a:rPr>
              <a:t>辨識 </a:t>
            </a:r>
            <a:r>
              <a:rPr lang="en-US" altLang="zh-TW" dirty="0" err="1" smtClean="0">
                <a:solidFill>
                  <a:srgbClr val="FFC000"/>
                </a:solidFill>
              </a:rPr>
              <a:t>posenet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PoseDetection_image.html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圖片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 smtClean="0">
                <a:hlinkClick r:id="rId4"/>
              </a:rPr>
              <a:t>fustyles.github.io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webduino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TensorFlow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err="1" smtClean="0">
                <a:hlinkClick r:id="rId4"/>
              </a:rPr>
              <a:t>PoseDetection_image_multi.html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單人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>
                <a:hlinkClick r:id="rId5"/>
              </a:rPr>
              <a:t>fustyles.github.io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webduino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TensorFlow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</a:t>
            </a:r>
            <a:r>
              <a:rPr lang="en-US" altLang="zh-TW" dirty="0">
                <a:hlinkClick r:id="rId5"/>
              </a:rPr>
              <a:t>/</a:t>
            </a:r>
            <a:r>
              <a:rPr lang="en-US" altLang="zh-TW" dirty="0" err="1">
                <a:hlinkClick r:id="rId5"/>
              </a:rPr>
              <a:t>PoseDetection_video.html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視訊</a:t>
            </a:r>
            <a:r>
              <a:rPr lang="en-US" altLang="zh-TW" dirty="0"/>
              <a:t>(</a:t>
            </a:r>
            <a:r>
              <a:rPr lang="zh-TW" altLang="en-US" dirty="0"/>
              <a:t>多人</a:t>
            </a:r>
            <a:r>
              <a:rPr lang="en-US" altLang="zh-TW" dirty="0"/>
              <a:t>)(Chrome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hlinkClick r:id="rId6"/>
              </a:rPr>
              <a:t>https://</a:t>
            </a:r>
            <a:r>
              <a:rPr lang="en-US" altLang="zh-TW" dirty="0" err="1">
                <a:hlinkClick r:id="rId6"/>
              </a:rPr>
              <a:t>fustyles.github.io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webduino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TensorFlow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</a:t>
            </a:r>
            <a:r>
              <a:rPr lang="en-US" altLang="zh-TW" dirty="0">
                <a:hlinkClick r:id="rId6"/>
              </a:rPr>
              <a:t>/</a:t>
            </a:r>
            <a:r>
              <a:rPr lang="en-US" altLang="zh-TW" dirty="0" err="1">
                <a:hlinkClick r:id="rId6"/>
              </a:rPr>
              <a:t>PoseDetection_video_multi.html</a:t>
            </a:r>
            <a:endParaRPr lang="en-US" altLang="zh-TW" dirty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8628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548680"/>
            <a:ext cx="9145016" cy="5544616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BodyPix</a:t>
            </a:r>
            <a:endParaRPr lang="en-US" altLang="zh-TW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dirty="0"/>
              <a:t>圖片</a:t>
            </a:r>
          </a:p>
          <a:p>
            <a:pPr marL="0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BodyPix_image.html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視訊</a:t>
            </a:r>
            <a:r>
              <a:rPr lang="en-US" altLang="zh-TW" dirty="0" smtClean="0"/>
              <a:t>(Chrome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BodyPix_video.html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28182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620688"/>
            <a:ext cx="9433048" cy="5688632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手寫</a:t>
            </a:r>
            <a:r>
              <a:rPr lang="zh-TW" altLang="en-US" dirty="0">
                <a:solidFill>
                  <a:srgbClr val="FFC000"/>
                </a:solidFill>
              </a:rPr>
              <a:t>或匯入圖片訓練</a:t>
            </a:r>
            <a:r>
              <a:rPr lang="zh-TW" altLang="en-US" dirty="0" smtClean="0">
                <a:solidFill>
                  <a:srgbClr val="FFC000"/>
                </a:solidFill>
              </a:rPr>
              <a:t>辨識</a:t>
            </a:r>
            <a:r>
              <a:rPr lang="en-US" altLang="zh-TW" dirty="0" smtClean="0">
                <a:solidFill>
                  <a:srgbClr val="FFC000"/>
                </a:solidFill>
              </a:rPr>
              <a:t>(</a:t>
            </a:r>
            <a:r>
              <a:rPr lang="zh-TW" altLang="en-US" dirty="0" smtClean="0">
                <a:solidFill>
                  <a:srgbClr val="FFC000"/>
                </a:solidFill>
              </a:rPr>
              <a:t>可訓練辨識數字</a:t>
            </a:r>
            <a:r>
              <a:rPr lang="en-US" altLang="zh-TW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err="1">
                <a:hlinkClick r:id="rId3"/>
              </a:rPr>
              <a:t>fustyles.github.io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webduino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TensorFlow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DigitRecognition_knn</a:t>
            </a:r>
            <a:r>
              <a:rPr lang="en-US" altLang="zh-TW" dirty="0">
                <a:hlinkClick r:id="rId3"/>
              </a:rPr>
              <a:t>-classifier/</a:t>
            </a:r>
            <a:r>
              <a:rPr lang="en-US" altLang="zh-TW" dirty="0" err="1">
                <a:hlinkClick r:id="rId3"/>
              </a:rPr>
              <a:t>DigitRecognition_knn-classifier.html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C000"/>
                </a:solidFill>
              </a:rPr>
              <a:t>knn</a:t>
            </a:r>
            <a:r>
              <a:rPr lang="en-US" altLang="zh-TW" dirty="0" smtClean="0">
                <a:solidFill>
                  <a:srgbClr val="FFC000"/>
                </a:solidFill>
              </a:rPr>
              <a:t>-classifier</a:t>
            </a:r>
            <a:r>
              <a:rPr lang="zh-TW" altLang="en-US" dirty="0" smtClean="0">
                <a:solidFill>
                  <a:srgbClr val="FFC000"/>
                </a:solidFill>
              </a:rPr>
              <a:t> 視訊</a:t>
            </a:r>
            <a:r>
              <a:rPr lang="zh-TW" altLang="en-US" dirty="0">
                <a:solidFill>
                  <a:srgbClr val="FFC000"/>
                </a:solidFill>
              </a:rPr>
              <a:t>深度學習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err="1">
                <a:hlinkClick r:id="rId4"/>
              </a:rPr>
              <a:t>fustyles.github.io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webduino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TensorFlow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VideoRecognition_knn</a:t>
            </a:r>
            <a:r>
              <a:rPr lang="en-US" altLang="zh-TW" dirty="0">
                <a:hlinkClick r:id="rId4"/>
              </a:rPr>
              <a:t>-classifier/</a:t>
            </a:r>
            <a:r>
              <a:rPr lang="en-US" altLang="zh-TW" dirty="0" err="1">
                <a:hlinkClick r:id="rId4"/>
              </a:rPr>
              <a:t>VideoRecognition_knn-classifier.html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endParaRPr lang="en-US" altLang="zh-TW" sz="3600" dirty="0" smtClean="0"/>
          </a:p>
          <a:p>
            <a:pPr marL="0" indent="0">
              <a:buNone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29303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341884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470676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02" y="1647964"/>
            <a:ext cx="3930933" cy="223622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13556" y="116632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sym typeface="Salesforce Sans"/>
              </a:rPr>
              <a:t>插座外殼利用線鋸機切割</a:t>
            </a:r>
            <a:endParaRPr lang="zh-TW" altLang="en-US" dirty="0">
              <a:sym typeface="Salesforce San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8613" y="2751905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3034697" y="2190200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3230254" y="329991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3.2cm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97868" y="2751905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</a:rPr>
              <a:t>0.6cm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98565" y="2159416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30255" y="1693870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8565" y="11247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92D050"/>
                </a:solidFill>
              </a:rPr>
              <a:t>美工刀劃記切割範圍</a:t>
            </a:r>
            <a:endParaRPr lang="zh-TW" altLang="en-US" sz="2800" b="1" dirty="0">
              <a:solidFill>
                <a:srgbClr val="92D05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702" y="4221088"/>
            <a:ext cx="3885818" cy="237907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075" y="1622324"/>
            <a:ext cx="5421205" cy="497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197868" y="692696"/>
            <a:ext cx="6186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斜口鉗、銼刀</a:t>
            </a:r>
            <a:r>
              <a:rPr lang="zh-TW" altLang="en-US" sz="3600" b="1" dirty="0"/>
              <a:t>、美工刀修</a:t>
            </a:r>
            <a:r>
              <a:rPr lang="zh-TW" altLang="en-US" sz="3600" b="1" dirty="0" smtClean="0"/>
              <a:t>平整</a:t>
            </a:r>
            <a:endParaRPr lang="zh-TW" altLang="en-US" sz="36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916832"/>
            <a:ext cx="4811681" cy="396044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1916832"/>
            <a:ext cx="463957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10297144" cy="5328592"/>
          </a:xfrm>
        </p:spPr>
        <p:txBody>
          <a:bodyPr rtlCol="0">
            <a:normAutofit fontScale="92500"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追蹤自走車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-CAM)</a:t>
            </a:r>
          </a:p>
          <a:p>
            <a:pPr marL="0" indent="0">
              <a:buNone/>
            </a:pP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訓練模型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結合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ESP32</a:t>
            </a: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-CAM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411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620689"/>
            <a:ext cx="10360501" cy="936104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開啟目錄 </a:t>
            </a:r>
            <a:r>
              <a:rPr lang="en-US" altLang="zh-TW" sz="2400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C</a:t>
            </a:r>
            <a:r>
              <a:rPr lang="en-US" altLang="zh-TW" sz="2400" dirty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:\</a:t>
            </a:r>
            <a:r>
              <a:rPr lang="en-US" altLang="zh-TW" sz="2400" dirty="0" err="1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Webduino</a:t>
            </a:r>
            <a:r>
              <a:rPr lang="en-US" altLang="zh-TW" sz="2400" dirty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\</a:t>
            </a:r>
            <a:r>
              <a:rPr lang="en-US" altLang="zh-TW" sz="2400" dirty="0" err="1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WebBit</a:t>
            </a:r>
            <a:r>
              <a:rPr lang="en-US" altLang="zh-TW" sz="2400" dirty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\</a:t>
            </a:r>
            <a:r>
              <a:rPr lang="en-US" altLang="zh-TW" sz="2400" dirty="0" err="1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package.nw</a:t>
            </a:r>
            <a:r>
              <a:rPr lang="en-US" altLang="zh-TW" sz="2400" dirty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\</a:t>
            </a:r>
            <a:r>
              <a:rPr lang="en-US" altLang="zh-TW" sz="2400" dirty="0" err="1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blockly</a:t>
            </a:r>
            <a:r>
              <a:rPr lang="en-US" altLang="zh-TW" sz="2400" dirty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\toolbox</a:t>
            </a:r>
            <a:r>
              <a:rPr lang="en-US" altLang="zh-TW" sz="2400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\</a:t>
            </a:r>
            <a:r>
              <a:rPr lang="zh-TW" altLang="en-US" sz="2400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/>
            </a:r>
            <a:br>
              <a:rPr lang="en-US" altLang="zh-TW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</a:br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記事本開啟檔案 </a:t>
            </a:r>
            <a:r>
              <a:rPr lang="en-US" altLang="zh-TW" dirty="0" err="1" smtClean="0">
                <a:solidFill>
                  <a:srgbClr val="FFC000"/>
                </a:solidFill>
                <a:latin typeface="+mn-ea"/>
                <a:sym typeface="Salesforce Sans"/>
              </a:rPr>
              <a:t>index.xml</a:t>
            </a:r>
            <a:r>
              <a:rPr lang="zh-TW" altLang="en-US" dirty="0" smtClean="0">
                <a:solidFill>
                  <a:srgbClr val="FFC000"/>
                </a:solidFill>
                <a:latin typeface="+mn-ea"/>
                <a:sym typeface="Salesforce Sans"/>
              </a:rPr>
              <a:t> </a:t>
            </a:r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新增</a:t>
            </a:r>
            <a:r>
              <a:rPr lang="zh-TW" altLang="en-US" dirty="0">
                <a:solidFill>
                  <a:srgbClr val="FFC000"/>
                </a:solidFill>
              </a:rPr>
              <a:t>「</a:t>
            </a:r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進階 </a:t>
            </a:r>
            <a:r>
              <a:rPr lang="en-US" altLang="zh-TW" dirty="0" err="1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catPlus</a:t>
            </a:r>
            <a:r>
              <a:rPr lang="zh-TW" altLang="en-US" dirty="0" smtClean="0">
                <a:solidFill>
                  <a:srgbClr val="FFC000"/>
                </a:solidFill>
              </a:rPr>
              <a:t>」</a:t>
            </a:r>
            <a:r>
              <a:rPr lang="zh-TW" altLang="en-US" dirty="0" smtClean="0">
                <a:solidFill>
                  <a:srgbClr val="FFC000"/>
                </a:solidFill>
                <a:latin typeface="+mn-ea"/>
                <a:ea typeface="+mn-ea"/>
                <a:sym typeface="Salesforce Sans"/>
              </a:rPr>
              <a:t>程式碼</a:t>
            </a:r>
            <a:endParaRPr lang="en-US" altLang="zh-TW" dirty="0" smtClean="0">
              <a:solidFill>
                <a:srgbClr val="FFC000"/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63" y="1556793"/>
            <a:ext cx="8384405" cy="50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1674</TotalTime>
  <Words>993</Words>
  <Application>Microsoft Office PowerPoint</Application>
  <PresentationFormat>自訂</PresentationFormat>
  <Paragraphs>250</Paragraphs>
  <Slides>37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Salesforce Sans</vt:lpstr>
      <vt:lpstr>微軟正黑體</vt:lpstr>
      <vt:lpstr>Arial</vt:lpstr>
      <vt:lpstr>Calibri</vt:lpstr>
      <vt:lpstr>科技 16x9</vt:lpstr>
      <vt:lpstr>Webbit 進階應用</vt:lpstr>
      <vt:lpstr>PowerPoint 簡報</vt:lpstr>
      <vt:lpstr>PowerPoint 簡報</vt:lpstr>
      <vt:lpstr>課程表</vt:lpstr>
      <vt:lpstr>Webbit教育版(離線版)</vt:lpstr>
      <vt:lpstr>Webbit離線教育版新增外掛自訂積木</vt:lpstr>
      <vt:lpstr>PowerPoint 簡報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PowerPoint 簡報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270</cp:revision>
  <cp:lastPrinted>2019-11-14T09:08:25Z</cp:lastPrinted>
  <dcterms:created xsi:type="dcterms:W3CDTF">2019-10-31T06:25:08Z</dcterms:created>
  <dcterms:modified xsi:type="dcterms:W3CDTF">2019-12-29T10:52:16Z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